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21A8-AE87-4E79-9035-364B607E7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Applications of all 3 functions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659DA-08A9-4372-BFF4-2B056C1BC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B892-AF74-4222-A175-8654228E1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644421" cy="1049235"/>
          </a:xfrm>
        </p:spPr>
        <p:txBody>
          <a:bodyPr/>
          <a:lstStyle/>
          <a:p>
            <a:r>
              <a:rPr lang="en-US" dirty="0"/>
              <a:t>Projectile problems Quadratic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8B4AA9-B375-405B-BA32-59A370B01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5274931" cy="344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79903-1551-479F-A4BC-00F076CA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10" y="-57150"/>
            <a:ext cx="5257800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D9928-2C94-4AFB-9B54-1D7180AA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510" y="3510280"/>
            <a:ext cx="5295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2C1B-88B5-4523-A8C5-4288BE9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899" y="133959"/>
            <a:ext cx="9603275" cy="689001"/>
          </a:xfrm>
        </p:spPr>
        <p:txBody>
          <a:bodyPr/>
          <a:lstStyle/>
          <a:p>
            <a:r>
              <a:rPr lang="en-US" dirty="0"/>
              <a:t>Growth and decay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296156-864B-4E70-BAC7-07B65BF0C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2960"/>
            <a:ext cx="6878320" cy="5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E6C90-594D-49BB-A9AA-97B6DFA07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0" y="478459"/>
            <a:ext cx="3839210" cy="260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E8C23-144B-41CF-885B-ED840C63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105" y="3253740"/>
            <a:ext cx="4067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42F6-C7E4-439D-AAFF-58A544EC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 and decay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3E2A6E-EE82-4B00-8673-B9D33A159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90908"/>
            <a:ext cx="8738901" cy="9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00FA8-ED4E-469C-955C-464A65A6D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429000"/>
            <a:ext cx="873890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6BAEC2-FBF0-4FC1-943E-15B99750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4487544"/>
            <a:ext cx="2933700" cy="171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A7993-8BB7-40F4-84C8-3349E6ED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122" y="4431031"/>
            <a:ext cx="2824798" cy="16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80677-21B7-45F7-8F67-79310CAC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You Do !!!!!</a:t>
            </a:r>
            <a:br>
              <a:rPr lang="en-US" sz="3600" dirty="0"/>
            </a:br>
            <a:r>
              <a:rPr lang="en-US" sz="3600" dirty="0"/>
              <a:t>Your Turn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D6736-875B-489C-86A4-CBA92D0E1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5604" y="1116345"/>
            <a:ext cx="6088459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9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3881-AD03-4269-AF8B-D301C97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</a:t>
            </a:r>
            <a:br>
              <a:rPr lang="en-US" dirty="0"/>
            </a:br>
            <a:r>
              <a:rPr lang="en-US" dirty="0"/>
              <a:t>Question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0753-A8DA-481C-9781-36AF9CAE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You purchased a home for the initial price of $142,000 with a 3% monthly interest.  In 12 years you have paid a total of $426,000.</a:t>
            </a:r>
          </a:p>
          <a:p>
            <a:r>
              <a:rPr lang="en-US" sz="2800" dirty="0"/>
              <a:t> Is this final amount after 12 years correct? </a:t>
            </a:r>
          </a:p>
          <a:p>
            <a:r>
              <a:rPr lang="en-US" sz="2800" dirty="0"/>
              <a:t>Why or why not? </a:t>
            </a:r>
          </a:p>
          <a:p>
            <a:r>
              <a:rPr lang="en-US" sz="2800" dirty="0"/>
              <a:t>If incorrect please find the correct amount after 12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5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6CC4-FF03-4395-8BEC-C01873EB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0761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</a:t>
            </a:r>
            <a:br>
              <a:rPr lang="en-US" dirty="0"/>
            </a:br>
            <a:r>
              <a:rPr lang="en-US" dirty="0"/>
              <a:t>(Tables always have a constant rate of change)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362C-6493-4DD4-8B90-0A930917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84" y="2015732"/>
            <a:ext cx="8578391" cy="38100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/>
              <a:t>Transformations </a:t>
            </a:r>
          </a:p>
          <a:p>
            <a:r>
              <a:rPr lang="en-US" sz="3600" dirty="0" err="1"/>
              <a:t>ax+by</a:t>
            </a:r>
            <a:r>
              <a:rPr lang="en-US" sz="3600" dirty="0"/>
              <a:t>=c  (standard form)</a:t>
            </a:r>
          </a:p>
          <a:p>
            <a:r>
              <a:rPr lang="en-US" sz="3600" dirty="0"/>
              <a:t>‘y=mx + b (Slope- intercept form) </a:t>
            </a:r>
          </a:p>
          <a:p>
            <a:pPr marL="0" indent="0" algn="ctr">
              <a:buNone/>
            </a:pPr>
            <a:r>
              <a:rPr lang="en-US" sz="3600" dirty="0"/>
              <a:t>*m=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Rate of change </a:t>
            </a:r>
          </a:p>
          <a:p>
            <a:pPr marL="0" indent="0" algn="ctr">
              <a:buNone/>
            </a:pPr>
            <a:r>
              <a:rPr lang="en-US" sz="3600" dirty="0"/>
              <a:t>*y=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Starting point / Initial Value </a:t>
            </a:r>
          </a:p>
        </p:txBody>
      </p:sp>
    </p:spTree>
    <p:extLst>
      <p:ext uri="{BB962C8B-B14F-4D97-AF65-F5344CB8AC3E}">
        <p14:creationId xmlns:p14="http://schemas.microsoft.com/office/powerpoint/2010/main" val="303018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BFCE1-AF2A-4339-8254-E6A7DAE7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4" y="1474969"/>
            <a:ext cx="3257729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u="sng" dirty="0"/>
              <a:t>Tables</a:t>
            </a:r>
            <a:br>
              <a:rPr lang="en-US" sz="3600" dirty="0"/>
            </a:br>
            <a:r>
              <a:rPr lang="en-US" sz="3600" dirty="0"/>
              <a:t>Is this table linear? </a:t>
            </a:r>
            <a:br>
              <a:rPr lang="en-US" sz="3600" dirty="0"/>
            </a:br>
            <a:r>
              <a:rPr lang="en-US" sz="3600" dirty="0"/>
              <a:t>(Look at the rate of change)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rawing on a white surface&#10;&#10;Description generated with high confidence">
            <a:extLst>
              <a:ext uri="{FF2B5EF4-FFF2-40B4-BE49-F238E27FC236}">
                <a16:creationId xmlns:a16="http://schemas.microsoft.com/office/drawing/2014/main" id="{507743B3-CAF2-40A0-A54D-19798AA41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1115" y="1214802"/>
            <a:ext cx="3059596" cy="3669257"/>
          </a:xfrm>
          <a:prstGeom prst="rect">
            <a:avLst/>
          </a:prstGeom>
        </p:spPr>
      </p:pic>
      <p:pic>
        <p:nvPicPr>
          <p:cNvPr id="5" name="Picture 4" descr="A close up of a clock&#10;&#10;Description generated with high confidence">
            <a:extLst>
              <a:ext uri="{FF2B5EF4-FFF2-40B4-BE49-F238E27FC236}">
                <a16:creationId xmlns:a16="http://schemas.microsoft.com/office/drawing/2014/main" id="{52A99C67-3F7E-4FF1-9DE2-C3E6F790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810" y="1879136"/>
            <a:ext cx="3059596" cy="23405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6CC4-FF03-4395-8BEC-C01873EB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Quadratic = anything that goes into the air</a:t>
            </a:r>
            <a:br>
              <a:rPr lang="en-US" dirty="0"/>
            </a:br>
            <a:r>
              <a:rPr lang="en-US" dirty="0"/>
              <a:t>(Tables always have a constant 2</a:t>
            </a:r>
            <a:r>
              <a:rPr lang="en-US" baseline="30000" dirty="0"/>
              <a:t>nd</a:t>
            </a:r>
            <a:r>
              <a:rPr lang="en-US" dirty="0"/>
              <a:t> difference)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362C-6493-4DD4-8B90-0A930917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0" y="2015732"/>
            <a:ext cx="10272578" cy="381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Transformations </a:t>
            </a:r>
          </a:p>
          <a:p>
            <a:r>
              <a:rPr lang="en-US" sz="2400" dirty="0"/>
              <a:t>ax</a:t>
            </a:r>
            <a:r>
              <a:rPr lang="en-US" sz="2400" dirty="0">
                <a:ea typeface="Microsoft JhengHei UI" panose="020B0604030504040204" pitchFamily="34" charset="-120"/>
              </a:rPr>
              <a:t>² + bx + c = standard form </a:t>
            </a:r>
            <a:endParaRPr lang="en-US" sz="2400" dirty="0"/>
          </a:p>
          <a:p>
            <a:r>
              <a:rPr lang="en-US" sz="2400" dirty="0"/>
              <a:t>‘y= (x-h)</a:t>
            </a:r>
            <a:r>
              <a:rPr lang="en-US" sz="2400" dirty="0">
                <a:ea typeface="Microsoft JhengHei UI" panose="020B0604030504040204" pitchFamily="34" charset="-120"/>
              </a:rPr>
              <a:t>² + k = vertex form </a:t>
            </a:r>
          </a:p>
          <a:p>
            <a:pPr algn="ctr"/>
            <a:r>
              <a:rPr lang="en-US" sz="2400" dirty="0">
                <a:ea typeface="Microsoft JhengHei UI" panose="020B0604030504040204" pitchFamily="34" charset="-120"/>
              </a:rPr>
              <a:t>h= </a:t>
            </a:r>
            <a:r>
              <a:rPr lang="en-US" sz="2400" dirty="0">
                <a:solidFill>
                  <a:srgbClr val="FF0000"/>
                </a:solidFill>
                <a:ea typeface="Microsoft JhengHei UI" panose="020B0604030504040204" pitchFamily="34" charset="-120"/>
              </a:rPr>
              <a:t>x axis (horizontal shift)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a typeface="Microsoft JhengHei UI" panose="020B0604030504040204" pitchFamily="34" charset="-120"/>
              </a:rPr>
              <a:t>Left to right</a:t>
            </a:r>
          </a:p>
          <a:p>
            <a:pPr algn="ctr"/>
            <a:r>
              <a:rPr lang="en-US" sz="2400" dirty="0">
                <a:ea typeface="Microsoft JhengHei UI" panose="020B0604030504040204" pitchFamily="34" charset="-120"/>
              </a:rPr>
              <a:t>k= </a:t>
            </a:r>
            <a:r>
              <a:rPr lang="en-US" sz="2400" dirty="0">
                <a:solidFill>
                  <a:srgbClr val="002060"/>
                </a:solidFill>
                <a:ea typeface="Microsoft JhengHei UI" panose="020B0604030504040204" pitchFamily="34" charset="-120"/>
              </a:rPr>
              <a:t>y axis (vertical Shift)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ea typeface="Microsoft JhengHei UI" panose="020B0604030504040204" pitchFamily="34" charset="-120"/>
              </a:rPr>
              <a:t>Height</a:t>
            </a:r>
          </a:p>
          <a:p>
            <a:pPr algn="ctr"/>
            <a:endParaRPr lang="en-US" sz="2400" dirty="0">
              <a:solidFill>
                <a:srgbClr val="002060"/>
              </a:solidFill>
              <a:ea typeface="Microsoft JhengHei UI" panose="020B0604030504040204" pitchFamily="34" charset="-12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59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937E-B6B6-4E14-A853-75C502A8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2000"/>
            </a:br>
            <a:r>
              <a:rPr lang="en-US" sz="2000" u="sng"/>
              <a:t>Tables</a:t>
            </a:r>
            <a:br>
              <a:rPr lang="en-US" sz="2000"/>
            </a:br>
            <a:r>
              <a:rPr lang="en-US" sz="2000"/>
              <a:t>Quadratic tables and rate of change (2</a:t>
            </a:r>
            <a:r>
              <a:rPr lang="en-US" sz="2000" baseline="30000"/>
              <a:t>nd</a:t>
            </a:r>
            <a:r>
              <a:rPr lang="en-US" sz="2000"/>
              <a:t> difference)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ck hanging on the wall&#10;&#10;Description generated with high confidence">
            <a:extLst>
              <a:ext uri="{FF2B5EF4-FFF2-40B4-BE49-F238E27FC236}">
                <a16:creationId xmlns:a16="http://schemas.microsoft.com/office/drawing/2014/main" id="{17F42FA7-269C-4515-A160-6B9346BC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53" y="1116345"/>
            <a:ext cx="1700720" cy="3866172"/>
          </a:xfrm>
          <a:prstGeom prst="rect">
            <a:avLst/>
          </a:prstGeom>
        </p:spPr>
      </p:pic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164DB7-91B4-4AD1-B96F-1F1749310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91132" y="1116345"/>
            <a:ext cx="2976951" cy="38661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A927-0339-4FC2-B649-03F6639A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table Quadratic?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BA88E-8EC6-48DA-9953-40E3F4EAD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225041"/>
            <a:ext cx="2571750" cy="307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EAEEA-78C6-46BD-8ED1-C53CEADF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957" y="2225042"/>
            <a:ext cx="4581525" cy="3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0B6D-DAF8-4A65-A949-60581651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</a:t>
            </a:r>
            <a:br>
              <a:rPr lang="en-US" dirty="0"/>
            </a:br>
            <a:r>
              <a:rPr lang="en-US" dirty="0"/>
              <a:t>%, Doubling , Tripling, halved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7E9C-AA5E-4971-857C-2EE01EBB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 a(r) 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Exponential Growth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 a(1+r) 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Exponential decay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 a(1-r) 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4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*a= Initial amount/ Starting Point 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*r= Rate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*t= time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8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751F1-124E-4F7C-B956-5046098F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3170430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100" b="1" u="sng" dirty="0"/>
              <a:t>Exponential tables </a:t>
            </a:r>
            <a:br>
              <a:rPr lang="en-US" sz="3100" b="1" u="sng" dirty="0"/>
            </a:br>
            <a:r>
              <a:rPr lang="en-US" sz="3100" dirty="0"/>
              <a:t>and rate of change (common ratio or rate)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EC7833-8391-49E9-95A2-659277B72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5940" y="1141570"/>
            <a:ext cx="3287338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F968512-4F2E-48D3-B3E5-3EEDA79D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936" y="1341106"/>
            <a:ext cx="3287338" cy="36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F07-6D4C-41FD-A619-76E3C7CA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applications </a:t>
            </a:r>
            <a:br>
              <a:rPr lang="en-US" dirty="0"/>
            </a:br>
            <a:r>
              <a:rPr lang="en-US" dirty="0"/>
              <a:t>Lets tie it all together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0254-C973-43DE-925B-DB1A6075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b="1" dirty="0"/>
              <a:t>A closet organizer charges $100 initial consultation fee plus $30 per hour. The cost as a function of the number of hours worked is graphed below.</a:t>
            </a:r>
          </a:p>
          <a:p>
            <a:r>
              <a:rPr lang="en-US" b="1" dirty="0">
                <a:latin typeface="Verdana" charset="0"/>
              </a:rPr>
              <a:t>Identify the slope and </a:t>
            </a:r>
            <a:r>
              <a:rPr lang="en-US" b="1" i="1" dirty="0">
                <a:latin typeface="Verdana" charset="0"/>
              </a:rPr>
              <a:t>y</a:t>
            </a:r>
            <a:r>
              <a:rPr lang="en-US" b="1" dirty="0">
                <a:latin typeface="Verdana" charset="0"/>
              </a:rPr>
              <a:t>-intercept and describe their meanings.</a:t>
            </a:r>
          </a:p>
          <a:p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-intercept is 100. This is the cost for 0 hours, or the initial fee of $100. The slope is 30. This is the rate of change of the cost: $30 per hour.</a:t>
            </a:r>
            <a:endParaRPr lang="en-US" b="1" dirty="0">
              <a:latin typeface="Verdana" charset="0"/>
            </a:endParaRPr>
          </a:p>
          <a:p>
            <a:r>
              <a:rPr lang="en-US" b="1" dirty="0">
                <a:latin typeface="Verdana" charset="0"/>
              </a:rPr>
              <a:t>Find the cost if the organizer works 12 hrs.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32385-38CB-4CE3-AC5D-683AE9AA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53" y="4691684"/>
            <a:ext cx="5686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51371F3B7B442AFD610AE446AEE1A" ma:contentTypeVersion="7" ma:contentTypeDescription="Create a new document." ma:contentTypeScope="" ma:versionID="2750dec929a6e4d88f505d04bf734887">
  <xsd:schema xmlns:xsd="http://www.w3.org/2001/XMLSchema" xmlns:xs="http://www.w3.org/2001/XMLSchema" xmlns:p="http://schemas.microsoft.com/office/2006/metadata/properties" xmlns:ns2="c8c565ce-8df9-48d2-b321-01d11b6fbfe5" targetNamespace="http://schemas.microsoft.com/office/2006/metadata/properties" ma:root="true" ma:fieldsID="ec9bcf67bf2afa71bf184f24cc449682" ns2:_="">
    <xsd:import namespace="c8c565ce-8df9-48d2-b321-01d11b6fb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565ce-8df9-48d2-b321-01d11b6fb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34923-4BC9-49B7-A739-1B0181F7F2FC}"/>
</file>

<file path=customXml/itemProps2.xml><?xml version="1.0" encoding="utf-8"?>
<ds:datastoreItem xmlns:ds="http://schemas.openxmlformats.org/officeDocument/2006/customXml" ds:itemID="{D55D7917-6047-4586-9503-E74A1D3AF481}"/>
</file>

<file path=customXml/itemProps3.xml><?xml version="1.0" encoding="utf-8"?>
<ds:datastoreItem xmlns:ds="http://schemas.openxmlformats.org/officeDocument/2006/customXml" ds:itemID="{11C69F24-2139-4590-8558-379EB34DFD20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306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Verdana</vt:lpstr>
      <vt:lpstr>Gallery</vt:lpstr>
      <vt:lpstr>Applications of all 3 functions </vt:lpstr>
      <vt:lpstr>Linear  (Tables always have a constant rate of change)</vt:lpstr>
      <vt:lpstr>Tables Is this table linear?  (Look at the rate of change)</vt:lpstr>
      <vt:lpstr>Quadratic = anything that goes into the air (Tables always have a constant 2nd difference)</vt:lpstr>
      <vt:lpstr> Tables Quadratic tables and rate of change (2nd difference) </vt:lpstr>
      <vt:lpstr>Is this table Quadratic? </vt:lpstr>
      <vt:lpstr>Exponential %, Doubling , Tripling, halved  </vt:lpstr>
      <vt:lpstr>Exponential tables  and rate of change (common ratio or rate)</vt:lpstr>
      <vt:lpstr>Real world applications  Lets tie it all together </vt:lpstr>
      <vt:lpstr>Projectile problems Quadratic </vt:lpstr>
      <vt:lpstr>Growth and decay </vt:lpstr>
      <vt:lpstr>Exponential growth and decay </vt:lpstr>
      <vt:lpstr>You Do !!!!! Your Turn </vt:lpstr>
      <vt:lpstr>Closing  Question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all 3 functions</dc:title>
  <dc:creator>Elaine Rojas</dc:creator>
  <cp:lastModifiedBy>Elaine Rojas-Dunbar</cp:lastModifiedBy>
  <cp:revision>2</cp:revision>
  <dcterms:created xsi:type="dcterms:W3CDTF">2019-04-24T12:28:13Z</dcterms:created>
  <dcterms:modified xsi:type="dcterms:W3CDTF">2020-03-27T22:03:20Z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0x01010033951371F3B7B442AFD610AE446AEE1A</vt:lpwstr>
  </property>
</Properties>
</file>