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18"/>
  </p:notesMasterIdLst>
  <p:handoutMasterIdLst>
    <p:handoutMasterId r:id="rId19"/>
  </p:handoutMasterIdLst>
  <p:sldIdLst>
    <p:sldId id="257" r:id="rId3"/>
    <p:sldId id="258" r:id="rId4"/>
    <p:sldId id="273" r:id="rId5"/>
    <p:sldId id="261" r:id="rId6"/>
    <p:sldId id="262" r:id="rId7"/>
    <p:sldId id="276" r:id="rId8"/>
    <p:sldId id="277" r:id="rId9"/>
    <p:sldId id="263" r:id="rId10"/>
    <p:sldId id="264" r:id="rId11"/>
    <p:sldId id="278" r:id="rId12"/>
    <p:sldId id="265" r:id="rId13"/>
    <p:sldId id="279" r:id="rId14"/>
    <p:sldId id="267" r:id="rId15"/>
    <p:sldId id="268" r:id="rId16"/>
    <p:sldId id="269" r:id="rId17"/>
  </p:sldIdLst>
  <p:sldSz cx="9144000" cy="6858000" type="screen4x3"/>
  <p:notesSz cx="6858000" cy="92964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0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977" autoAdjust="0"/>
  </p:normalViewPr>
  <p:slideViewPr>
    <p:cSldViewPr>
      <p:cViewPr varScale="1">
        <p:scale>
          <a:sx n="67" d="100"/>
          <a:sy n="67" d="100"/>
        </p:scale>
        <p:origin x="128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472DD5C-B6A9-4714-908F-0B8F74738B98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C1C90DE-A98B-4173-B17E-434F189FC4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026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193366E8-8A22-4400-BBA2-8D322280A6E8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3792D2CF-A01B-4515-8B40-3DC3425826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692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4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02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385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520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208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461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04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08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79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18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57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88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46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50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8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6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64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4097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11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8227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00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432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63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6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28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65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699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45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51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9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35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D0AA-A564-40E6-BDF9-FE3371FD07B4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2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6347713" cy="1320800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7030A0"/>
                </a:solidFill>
              </a:rPr>
              <a:t>OPENING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>
                <a:spLocks noGrp="1"/>
              </p:cNvSpPr>
              <p:nvPr>
                <p:ph idx="1"/>
              </p:nvPr>
            </p:nvSpPr>
            <p:spPr>
              <a:xfrm>
                <a:off x="609598" y="1219200"/>
                <a:ext cx="7467601" cy="4414173"/>
              </a:xfrm>
            </p:spPr>
            <p:txBody>
              <a:bodyPr>
                <a:noAutofit/>
              </a:bodyPr>
              <a:lstStyle/>
              <a:p>
                <a:pPr marL="514350" indent="-514350">
                  <a:buAutoNum type="arabicParenR"/>
                </a:pPr>
                <a:r>
                  <a:rPr lang="en-US" sz="2400" dirty="0"/>
                  <a:t>Classwork form Monday and Tuesday on your desk if you want extra points.</a:t>
                </a:r>
              </a:p>
              <a:p>
                <a:pPr marL="514350" indent="-514350">
                  <a:buAutoNum type="arabicParenR"/>
                </a:pPr>
                <a:r>
                  <a:rPr lang="en-US" sz="2400" dirty="0"/>
                  <a:t>Write the explicit rule/formula for the sequence: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 , 6 , 18 , 54 , …</m:t>
                      </m:r>
                    </m:oMath>
                  </m:oMathPara>
                </a14:m>
                <a:endParaRPr lang="en-US" sz="2400" b="0" dirty="0"/>
              </a:p>
              <a:p>
                <a:pPr marL="0" indent="0">
                  <a:buNone/>
                </a:pPr>
                <a:r>
                  <a:rPr lang="en-US" sz="2400" dirty="0"/>
                  <a:t>3) The first term of a geometric sequence is -3, and the common ratio is -2. What is the 9</a:t>
                </a:r>
                <a:r>
                  <a:rPr lang="en-US" sz="2400" baseline="30000" dirty="0"/>
                  <a:t>th</a:t>
                </a:r>
                <a:r>
                  <a:rPr lang="en-US" sz="2400" dirty="0"/>
                  <a:t> term?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8" y="1219200"/>
                <a:ext cx="7467601" cy="4414173"/>
              </a:xfrm>
              <a:blipFill rotWithShape="0">
                <a:blip r:embed="rId3"/>
                <a:stretch>
                  <a:fillRect l="-1224" t="-1105" r="-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the domain and range.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sz="3600" b="0" dirty="0"/>
                  <a:t>7)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US" sz="3600" dirty="0">
                    <a:latin typeface="Century Gothic" panose="020B0502020202020204" pitchFamily="34" charset="0"/>
                  </a:rPr>
                  <a:t>	</a:t>
                </a:r>
              </a:p>
              <a:p>
                <a:pPr marL="0" indent="0">
                  <a:buNone/>
                </a:pPr>
                <a:endParaRPr lang="en-US" sz="3600" dirty="0"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8)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0" smtClean="0">
                            <a:latin typeface="Cambria Math" panose="02040503050406030204" pitchFamily="18" charset="0"/>
                          </a:rPr>
                          <m:t>3(2)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p>
                    </m:sSup>
                  </m:oMath>
                </a14:m>
                <a:endParaRPr lang="en-US" sz="3600" dirty="0"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dirty="0">
                    <a:latin typeface="Century Gothic" panose="020B0502020202020204" pitchFamily="34" charset="0"/>
                  </a:rPr>
                  <a:t>			</a:t>
                </a:r>
              </a:p>
              <a:p>
                <a:pPr marL="0" indent="0">
                  <a:buNone/>
                </a:pPr>
                <a:endParaRPr lang="en-US" sz="3600" dirty="0"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dirty="0"/>
                  <a:t>9</a:t>
                </a:r>
                <a:r>
                  <a:rPr lang="en-US" sz="3600" b="0" dirty="0"/>
                  <a:t>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</a:rPr>
                          <m:t>+3</m:t>
                        </m:r>
                      </m:sup>
                    </m:sSup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3600" dirty="0">
                    <a:latin typeface="Century Gothic" panose="020B050202020202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3"/>
                <a:stretch>
                  <a:fillRect l="-3156" t="-3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794343" y="1676400"/>
                <a:ext cx="3088110" cy="388077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D: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 , ∞)</m:t>
                    </m:r>
                  </m:oMath>
                </a14:m>
                <a:endParaRPr lang="en-US" sz="32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R: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 , </m:t>
                    </m:r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32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endParaRPr lang="en-US" sz="3200" b="1" dirty="0"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D: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 , ∞</m:t>
                    </m:r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R: 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, ∞)</m:t>
                    </m:r>
                  </m:oMath>
                </a14:m>
                <a:endParaRPr lang="en-US" sz="32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endParaRPr lang="en-US" sz="32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D: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∞,∞</m:t>
                    </m:r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R: 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, ∞)</m:t>
                    </m:r>
                  </m:oMath>
                </a14:m>
                <a:endParaRPr lang="en-US" sz="32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794343" y="1676400"/>
                <a:ext cx="3088110" cy="3880773"/>
              </a:xfrm>
              <a:blipFill rotWithShape="0">
                <a:blip r:embed="rId4"/>
                <a:stretch>
                  <a:fillRect l="-4931" t="-2041" b="-30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84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rgbClr val="2808E8"/>
                </a:solidFill>
              </a:rPr>
              <a:t>Asymptote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>
                <a:spLocks noGrp="1"/>
              </p:cNvSpPr>
              <p:nvPr>
                <p:ph idx="1"/>
              </p:nvPr>
            </p:nvSpPr>
            <p:spPr>
              <a:xfrm>
                <a:off x="609598" y="2160590"/>
                <a:ext cx="7315201" cy="388077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4000" dirty="0"/>
                  <a:t>A </a:t>
                </a:r>
                <a:r>
                  <a:rPr lang="en-US" sz="4000" b="1" u="sng" dirty="0"/>
                  <a:t>line</a:t>
                </a:r>
                <a:r>
                  <a:rPr lang="en-US" sz="4000" dirty="0"/>
                  <a:t> that a graph </a:t>
                </a:r>
                <a:r>
                  <a:rPr lang="en-US" sz="4000" b="1" u="sng" dirty="0"/>
                  <a:t>approaches</a:t>
                </a:r>
                <a:r>
                  <a:rPr lang="en-US" sz="4000" dirty="0"/>
                  <a:t> but will never touch</a:t>
                </a:r>
              </a:p>
              <a:p>
                <a:pPr marL="0" indent="0" algn="ctr">
                  <a:buNone/>
                </a:pPr>
                <a:r>
                  <a:rPr lang="en-US" sz="4000" dirty="0"/>
                  <a:t>Horizontal, Dashed line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0" i="1" smtClean="0">
                              <a:solidFill>
                                <a:srgbClr val="2808E8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8" y="2160590"/>
                <a:ext cx="7315201" cy="3880773"/>
              </a:xfrm>
              <a:blipFill rotWithShape="0">
                <a:blip r:embed="rId3"/>
                <a:stretch>
                  <a:fillRect l="-2750" r="-2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Identify the asymptote of the graph of the function.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sz="3600" dirty="0"/>
                  <a:t>10</a:t>
                </a:r>
                <a:r>
                  <a:rPr lang="en-US" sz="3600" b="0" dirty="0"/>
                  <a:t>)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US" sz="3600" dirty="0">
                    <a:latin typeface="Century Gothic" panose="020B0502020202020204" pitchFamily="34" charset="0"/>
                  </a:rPr>
                  <a:t>	</a:t>
                </a:r>
              </a:p>
              <a:p>
                <a:pPr marL="0" indent="0">
                  <a:buNone/>
                </a:pPr>
                <a:endParaRPr lang="en-US" sz="3600" dirty="0"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11)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</m:sSup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US" sz="3600" dirty="0"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dirty="0">
                    <a:latin typeface="Century Gothic" panose="020B0502020202020204" pitchFamily="34" charset="0"/>
                  </a:rPr>
                  <a:t>			</a:t>
                </a:r>
              </a:p>
              <a:p>
                <a:pPr marL="0" indent="0">
                  <a:buNone/>
                </a:pPr>
                <a:endParaRPr lang="en-US" sz="3600" dirty="0"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dirty="0"/>
                  <a:t>12)</a:t>
                </a:r>
                <a:r>
                  <a:rPr lang="en-US" sz="3600" b="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=−5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36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p>
                    </m:sSup>
                  </m:oMath>
                </a14:m>
                <a:r>
                  <a:rPr lang="en-US" sz="3600" dirty="0">
                    <a:latin typeface="Century Gothic" panose="020B050202020202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3"/>
                <a:stretch>
                  <a:fillRect l="-3156" t="-3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572306"/>
            <a:ext cx="4038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y = 4</a:t>
            </a:r>
          </a:p>
          <a:p>
            <a:pPr marL="0" indent="0">
              <a:buNone/>
            </a:pPr>
            <a:endParaRPr lang="en-US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y = -3</a:t>
            </a:r>
          </a:p>
          <a:p>
            <a:pPr marL="0" indent="0">
              <a:buNone/>
            </a:pPr>
            <a:endParaRPr lang="en-US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y = 0 the x – axis </a:t>
            </a:r>
          </a:p>
        </p:txBody>
      </p:sp>
    </p:spTree>
    <p:extLst>
      <p:ext uri="{BB962C8B-B14F-4D97-AF65-F5344CB8AC3E}">
        <p14:creationId xmlns:p14="http://schemas.microsoft.com/office/powerpoint/2010/main" val="69592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Intercepts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676400"/>
            <a:ext cx="7772400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rgbClr val="2808E8"/>
                </a:solidFill>
              </a:rPr>
              <a:t>x – intercept</a:t>
            </a:r>
          </a:p>
          <a:p>
            <a:pPr marL="0" indent="0">
              <a:buNone/>
            </a:pPr>
            <a:r>
              <a:rPr lang="en-US" sz="4400" dirty="0"/>
              <a:t>(x , 0) – where the graph touches the </a:t>
            </a:r>
            <a:r>
              <a:rPr lang="en-US" sz="4400" b="1" u="sng" dirty="0"/>
              <a:t>x – axis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y – intercept </a:t>
            </a:r>
          </a:p>
          <a:p>
            <a:pPr marL="0" indent="0">
              <a:buNone/>
            </a:pPr>
            <a:r>
              <a:rPr lang="en-US" sz="4400" dirty="0"/>
              <a:t>(0 , y) – where the graph touches the </a:t>
            </a:r>
            <a:r>
              <a:rPr lang="en-US" sz="4400" b="1" u="sng" dirty="0"/>
              <a:t>y - axis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Read from left to Right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2808E8"/>
                </a:solidFill>
              </a:rPr>
              <a:t>Increasing</a:t>
            </a:r>
          </a:p>
          <a:p>
            <a:pPr marL="0" indent="0" algn="ctr">
              <a:buNone/>
            </a:pPr>
            <a:r>
              <a:rPr lang="en-US" sz="5400" b="1" u="sng" dirty="0"/>
              <a:t>up</a:t>
            </a:r>
            <a:r>
              <a:rPr lang="en-US" sz="5400" dirty="0"/>
              <a:t> from left to right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rgbClr val="FF0000"/>
                </a:solidFill>
              </a:rPr>
              <a:t>Decreasing</a:t>
            </a:r>
          </a:p>
          <a:p>
            <a:pPr marL="0" indent="0" algn="ctr">
              <a:buNone/>
            </a:pPr>
            <a:r>
              <a:rPr lang="en-US" sz="5400" b="1" u="sng" dirty="0"/>
              <a:t>down</a:t>
            </a:r>
            <a:r>
              <a:rPr lang="en-US" sz="5400" dirty="0"/>
              <a:t> from left to right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End Behavior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7008" y="3276600"/>
            <a:ext cx="8198611" cy="119687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7030A0"/>
                </a:solidFill>
              </a:rPr>
              <a:t>Practice Questions???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6347715" cy="860400"/>
          </a:xfrm>
        </p:spPr>
        <p:txBody>
          <a:bodyPr>
            <a:noAutofit/>
          </a:bodyPr>
          <a:lstStyle/>
          <a:p>
            <a:pPr algn="ctr"/>
            <a:r>
              <a:rPr lang="en-US" sz="6000" i="1" dirty="0"/>
              <a:t>Characteristics of Exponential Functions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52400" y="87086"/>
            <a:ext cx="8229600" cy="1265238"/>
          </a:xfrm>
        </p:spPr>
        <p:txBody>
          <a:bodyPr/>
          <a:lstStyle/>
          <a:p>
            <a:r>
              <a:rPr lang="en-US" sz="7200" dirty="0"/>
              <a:t>Transformations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>
                <a:spLocks noGrp="1"/>
              </p:cNvSpPr>
              <p:nvPr>
                <p:ph idx="1"/>
              </p:nvPr>
            </p:nvSpPr>
            <p:spPr>
              <a:xfrm>
                <a:off x="174171" y="1352324"/>
                <a:ext cx="8229600" cy="990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</m:sSup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5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4171" y="1352324"/>
                <a:ext cx="8229600" cy="990600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193471" y="2332038"/>
            <a:ext cx="419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What does</a:t>
            </a:r>
            <a:r>
              <a:rPr lang="en-US" sz="2000" b="1" i="1" dirty="0">
                <a:solidFill>
                  <a:srgbClr val="FFFF00"/>
                </a:solidFill>
              </a:rPr>
              <a:t> </a:t>
            </a:r>
            <a:r>
              <a:rPr lang="en-US" sz="2000" b="1" i="1" dirty="0">
                <a:solidFill>
                  <a:srgbClr val="7030A0"/>
                </a:solidFill>
              </a:rPr>
              <a:t>a</a:t>
            </a:r>
            <a:r>
              <a:rPr lang="en-US" sz="2000" b="1" i="1" dirty="0">
                <a:solidFill>
                  <a:srgbClr val="FFFF00"/>
                </a:solidFill>
              </a:rPr>
              <a:t> </a:t>
            </a:r>
            <a:r>
              <a:rPr lang="en-US" sz="2000" dirty="0"/>
              <a:t>do?</a:t>
            </a:r>
          </a:p>
          <a:p>
            <a:pPr algn="ctr"/>
            <a:r>
              <a:rPr lang="en-US" sz="2000" dirty="0"/>
              <a:t>Reflect across the x-axis </a:t>
            </a:r>
            <a:r>
              <a:rPr lang="en-US" sz="2000" b="1" dirty="0"/>
              <a:t>(-a)</a:t>
            </a:r>
          </a:p>
          <a:p>
            <a:pPr algn="ctr"/>
            <a:r>
              <a:rPr lang="en-US" sz="2000" dirty="0"/>
              <a:t>Vertical stretch </a:t>
            </a:r>
            <a:r>
              <a:rPr lang="en-US" sz="2000" b="1" dirty="0"/>
              <a:t>(a &gt; 1)</a:t>
            </a:r>
          </a:p>
          <a:p>
            <a:pPr algn="ctr"/>
            <a:r>
              <a:rPr lang="en-US" sz="2000" dirty="0"/>
              <a:t>Vertical shrink </a:t>
            </a:r>
            <a:r>
              <a:rPr lang="en-US" sz="2000" b="1" dirty="0"/>
              <a:t>(0 &lt; a &lt; 1)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What does</a:t>
            </a:r>
            <a:r>
              <a:rPr lang="en-US" sz="2000" b="1" i="1" dirty="0">
                <a:solidFill>
                  <a:srgbClr val="0070C0"/>
                </a:solidFill>
              </a:rPr>
              <a:t> h </a:t>
            </a:r>
            <a:r>
              <a:rPr lang="en-US" sz="2000" dirty="0"/>
              <a:t>do?</a:t>
            </a:r>
          </a:p>
          <a:p>
            <a:pPr algn="ctr"/>
            <a:r>
              <a:rPr lang="en-US" sz="2000" dirty="0"/>
              <a:t>Moves left </a:t>
            </a:r>
            <a:r>
              <a:rPr lang="en-US" sz="2000" b="1" dirty="0"/>
              <a:t>(+h)</a:t>
            </a:r>
          </a:p>
          <a:p>
            <a:pPr algn="ctr"/>
            <a:r>
              <a:rPr lang="en-US" sz="2000" dirty="0"/>
              <a:t>Moves right </a:t>
            </a:r>
            <a:r>
              <a:rPr lang="en-US" sz="2000" b="1" dirty="0"/>
              <a:t>(-h)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What does</a:t>
            </a:r>
            <a:r>
              <a:rPr lang="en-US" sz="2000" b="1" i="1" dirty="0">
                <a:solidFill>
                  <a:srgbClr val="FF0000"/>
                </a:solidFill>
              </a:rPr>
              <a:t> k </a:t>
            </a:r>
            <a:r>
              <a:rPr lang="en-US" sz="2000" dirty="0"/>
              <a:t>do?</a:t>
            </a:r>
          </a:p>
          <a:p>
            <a:pPr algn="ctr"/>
            <a:r>
              <a:rPr lang="en-US" sz="2000" dirty="0"/>
              <a:t>Moves up </a:t>
            </a:r>
            <a:r>
              <a:rPr lang="en-US" sz="2000" b="1" dirty="0"/>
              <a:t>(+k)</a:t>
            </a:r>
          </a:p>
          <a:p>
            <a:pPr algn="ctr"/>
            <a:r>
              <a:rPr lang="en-US" sz="2000" dirty="0"/>
              <a:t>Moves down </a:t>
            </a:r>
            <a:r>
              <a:rPr lang="en-US" sz="2000" b="1" dirty="0"/>
              <a:t>(-k)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the transformation.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09600" y="2160589"/>
                <a:ext cx="3429000" cy="38807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b="0" dirty="0"/>
                  <a:t>1)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sz="3200" b="0" i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p>
                    </m:sSup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sz="3200" dirty="0">
                    <a:latin typeface="Century Gothic" panose="020B0502020202020204" pitchFamily="34" charset="0"/>
                  </a:rPr>
                  <a:t>	</a:t>
                </a:r>
                <a:r>
                  <a:rPr lang="en-US" sz="3600" dirty="0">
                    <a:latin typeface="Century Gothic" panose="020B0502020202020204" pitchFamily="34" charset="0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US" sz="3600" b="0" dirty="0"/>
                  <a:t>2)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p>
                    </m:sSup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US" sz="3600" dirty="0">
                    <a:latin typeface="Century Gothic" panose="020B0502020202020204" pitchFamily="34" charset="0"/>
                  </a:rPr>
                  <a:t>			</a:t>
                </a:r>
              </a:p>
              <a:p>
                <a:pPr marL="0" indent="0">
                  <a:buNone/>
                </a:pPr>
                <a:r>
                  <a:rPr lang="en-US" sz="3600" b="0" dirty="0"/>
                  <a:t>3)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sz="3600" b="0" i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sz="3600" dirty="0">
                    <a:latin typeface="Century Gothic" panose="020B050202020202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09600" y="2160589"/>
                <a:ext cx="3429000" cy="3880772"/>
              </a:xfrm>
              <a:blipFill>
                <a:blip r:embed="rId3"/>
                <a:stretch>
                  <a:fillRect l="-5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Up 2</a:t>
            </a:r>
          </a:p>
          <a:p>
            <a:pPr marL="0" indent="0">
              <a:buNone/>
            </a:pPr>
            <a:endParaRPr lang="en-US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Down 5</a:t>
            </a:r>
          </a:p>
          <a:p>
            <a:pPr marL="0" indent="0">
              <a:buNone/>
            </a:pPr>
            <a:endParaRPr lang="en-US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Left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the transformation.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52400" y="2160589"/>
                <a:ext cx="4191000" cy="3880772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3600" dirty="0"/>
                  <a:t>4</a:t>
                </a:r>
                <a:r>
                  <a:rPr lang="en-US" sz="3600" b="0" dirty="0"/>
                  <a:t>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sz="3600" dirty="0">
                    <a:latin typeface="Century Gothic" panose="020B0502020202020204" pitchFamily="34" charset="0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Century Gothic" panose="020B0502020202020204" pitchFamily="34" charset="0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US" sz="3600" dirty="0"/>
                  <a:t>5</a:t>
                </a:r>
                <a:r>
                  <a:rPr lang="en-US" sz="3600" b="0" dirty="0"/>
                  <a:t>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p>
                    </m:sSup>
                  </m:oMath>
                </a14:m>
                <a:r>
                  <a:rPr lang="en-US" sz="3600" dirty="0">
                    <a:latin typeface="Century Gothic" panose="020B0502020202020204" pitchFamily="34" charset="0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Century Gothic" panose="020B0502020202020204" pitchFamily="34" charset="0"/>
                  </a:rPr>
                  <a:t>		</a:t>
                </a:r>
              </a:p>
              <a:p>
                <a:pPr marL="0" indent="0">
                  <a:buNone/>
                </a:pPr>
                <a:r>
                  <a:rPr lang="en-US" sz="3600" dirty="0"/>
                  <a:t>6</a:t>
                </a:r>
                <a:r>
                  <a:rPr lang="en-US" sz="3600" b="0" dirty="0"/>
                  <a:t>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0" smtClean="0">
                            <a:latin typeface="Cambria Math" panose="02040503050406030204" pitchFamily="18" charset="0"/>
                          </a:rPr>
                          <m:t>3(2)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p>
                    </m:sSup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sz="3600" dirty="0">
                    <a:latin typeface="Century Gothic" panose="020B050202020202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2400" y="2160589"/>
                <a:ext cx="4191000" cy="3880772"/>
              </a:xfrm>
              <a:blipFill rotWithShape="0">
                <a:blip r:embed="rId3"/>
                <a:stretch>
                  <a:fillRect l="-4360" t="-3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76401"/>
            <a:ext cx="3733800" cy="41617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Right 3</a:t>
            </a:r>
          </a:p>
          <a:p>
            <a:pPr marL="0" indent="0">
              <a:buNone/>
            </a:pPr>
            <a:endParaRPr lang="en-US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Reflect across the x – axis (flips)</a:t>
            </a:r>
          </a:p>
          <a:p>
            <a:pPr marL="0" indent="0">
              <a:buNone/>
            </a:pPr>
            <a:endParaRPr lang="en-US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Up 2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Stretch 3 </a:t>
            </a:r>
          </a:p>
        </p:txBody>
      </p:sp>
    </p:spTree>
    <p:extLst>
      <p:ext uri="{BB962C8B-B14F-4D97-AF65-F5344CB8AC3E}">
        <p14:creationId xmlns:p14="http://schemas.microsoft.com/office/powerpoint/2010/main" val="265808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/>
          </p:cNvSpPr>
          <p:nvPr>
            <p:ph type="body" idx="1"/>
          </p:nvPr>
        </p:nvSpPr>
        <p:spPr>
          <a:xfrm>
            <a:off x="685800" y="685800"/>
            <a:ext cx="7772400" cy="5397501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rgbClr val="2808E8"/>
                </a:solidFill>
              </a:rPr>
              <a:t>Domain</a:t>
            </a:r>
            <a:r>
              <a:rPr lang="en-US" sz="9600" dirty="0"/>
              <a:t> </a:t>
            </a:r>
          </a:p>
          <a:p>
            <a:pPr algn="ctr"/>
            <a:r>
              <a:rPr lang="en-US" sz="9600" dirty="0"/>
              <a:t>and </a:t>
            </a:r>
          </a:p>
          <a:p>
            <a:pPr algn="ctr"/>
            <a:r>
              <a:rPr lang="en-US" sz="9600" dirty="0">
                <a:solidFill>
                  <a:srgbClr val="FF0000"/>
                </a:solidFill>
              </a:rPr>
              <a:t>Range</a:t>
            </a:r>
          </a:p>
        </p:txBody>
      </p:sp>
    </p:spTree>
    <p:extLst>
      <p:ext uri="{BB962C8B-B14F-4D97-AF65-F5344CB8AC3E}">
        <p14:creationId xmlns:p14="http://schemas.microsoft.com/office/powerpoint/2010/main" val="3493371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rgbClr val="2808E8"/>
                </a:solidFill>
              </a:rPr>
              <a:t>Domain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8800"/>
                <a:ext cx="6347714" cy="388077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8800" dirty="0"/>
                  <a:t>All Real</a:t>
                </a:r>
              </a:p>
              <a:p>
                <a:pPr marL="0" indent="0" algn="ctr">
                  <a:buNone/>
                </a:pPr>
                <a:endParaRPr lang="en-US" sz="8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sz="8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 , ∞)</m:t>
                      </m:r>
                    </m:oMath>
                  </m:oMathPara>
                </a14:m>
                <a:endParaRPr lang="en-US" sz="8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8800"/>
                <a:ext cx="6347714" cy="3880773"/>
              </a:xfrm>
              <a:blipFill rotWithShape="0">
                <a:blip r:embed="rId3"/>
                <a:stretch>
                  <a:fillRect t="-10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Range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930400"/>
                <a:ext cx="8305800" cy="388077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4800" dirty="0"/>
                  <a:t>Use k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</m:sSup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4800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4800" dirty="0"/>
                  <a:t>If </a:t>
                </a:r>
                <a:r>
                  <a:rPr lang="en-US" sz="4800" b="1" u="sng" dirty="0">
                    <a:solidFill>
                      <a:srgbClr val="7030A0"/>
                    </a:solidFill>
                  </a:rPr>
                  <a:t>a</a:t>
                </a:r>
                <a:r>
                  <a:rPr lang="en-US" sz="4800" dirty="0"/>
                  <a:t> is </a:t>
                </a:r>
                <a:r>
                  <a:rPr lang="en-US" sz="4800" b="1" u="sng" dirty="0"/>
                  <a:t>positive</a:t>
                </a:r>
                <a:r>
                  <a:rPr lang="en-US" sz="4800" dirty="0"/>
                  <a:t> use </a:t>
                </a:r>
                <a14:m>
                  <m:oMath xmlns:m="http://schemas.openxmlformats.org/officeDocument/2006/math">
                    <m:r>
                      <a:rPr lang="en-US" sz="480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,∞)</m:t>
                    </m:r>
                  </m:oMath>
                </a14:m>
                <a:endParaRPr lang="en-US" sz="4800" dirty="0"/>
              </a:p>
              <a:p>
                <a:pPr marL="0" indent="0" algn="ctr">
                  <a:buNone/>
                </a:pPr>
                <a:r>
                  <a:rPr lang="en-US" sz="4800" dirty="0"/>
                  <a:t>If </a:t>
                </a:r>
                <a:r>
                  <a:rPr lang="en-US" sz="4800" b="1" u="sng" dirty="0">
                    <a:solidFill>
                      <a:srgbClr val="7030A0"/>
                    </a:solidFill>
                  </a:rPr>
                  <a:t>a</a:t>
                </a:r>
                <a:r>
                  <a:rPr lang="en-US" sz="4800" dirty="0"/>
                  <a:t> is </a:t>
                </a:r>
                <a:r>
                  <a:rPr lang="en-US" sz="4800" b="1" u="sng" dirty="0"/>
                  <a:t>negative</a:t>
                </a:r>
                <a:r>
                  <a:rPr lang="en-US" sz="4800" dirty="0"/>
                  <a:t> use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∞,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930400"/>
                <a:ext cx="8305800" cy="3880773"/>
              </a:xfrm>
              <a:blipFill rotWithShape="0">
                <a:blip r:embed="rId3"/>
                <a:stretch>
                  <a:fillRect t="-3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951371F3B7B442AFD610AE446AEE1A" ma:contentTypeVersion="7" ma:contentTypeDescription="Create a new document." ma:contentTypeScope="" ma:versionID="2750dec929a6e4d88f505d04bf734887">
  <xsd:schema xmlns:xsd="http://www.w3.org/2001/XMLSchema" xmlns:xs="http://www.w3.org/2001/XMLSchema" xmlns:p="http://schemas.microsoft.com/office/2006/metadata/properties" xmlns:ns2="c8c565ce-8df9-48d2-b321-01d11b6fbfe5" targetNamespace="http://schemas.microsoft.com/office/2006/metadata/properties" ma:root="true" ma:fieldsID="ec9bcf67bf2afa71bf184f24cc449682" ns2:_="">
    <xsd:import namespace="c8c565ce-8df9-48d2-b321-01d11b6fbf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565ce-8df9-48d2-b321-01d11b6fbf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A7FF6D-7D5E-4BBF-B385-B29D82AE0DEE}"/>
</file>

<file path=customXml/itemProps2.xml><?xml version="1.0" encoding="utf-8"?>
<ds:datastoreItem xmlns:ds="http://schemas.openxmlformats.org/officeDocument/2006/customXml" ds:itemID="{6B9B94DA-EE42-4297-B453-D1E1DD87E99B}"/>
</file>

<file path=customXml/itemProps3.xml><?xml version="1.0" encoding="utf-8"?>
<ds:datastoreItem xmlns:ds="http://schemas.openxmlformats.org/officeDocument/2006/customXml" ds:itemID="{FF9C1770-4C89-47CF-9087-02214C1551CF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402</Words>
  <Application>Microsoft Office PowerPoint</Application>
  <PresentationFormat>On-screen Show (4:3)</PresentationFormat>
  <Paragraphs>116</Paragraphs>
  <Slides>15</Slides>
  <Notes>15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Century Gothic</vt:lpstr>
      <vt:lpstr>Trebuchet MS</vt:lpstr>
      <vt:lpstr>Wingdings 3</vt:lpstr>
      <vt:lpstr>Facet</vt:lpstr>
      <vt:lpstr>OPENING</vt:lpstr>
      <vt:lpstr>Practice Questions???</vt:lpstr>
      <vt:lpstr>PowerPoint Presentation</vt:lpstr>
      <vt:lpstr>Transformations </vt:lpstr>
      <vt:lpstr>Describe the transformation.</vt:lpstr>
      <vt:lpstr>Describe the transformation.</vt:lpstr>
      <vt:lpstr>PowerPoint Presentation</vt:lpstr>
      <vt:lpstr>Domain</vt:lpstr>
      <vt:lpstr>Range</vt:lpstr>
      <vt:lpstr>Identify the domain and range.</vt:lpstr>
      <vt:lpstr>Asymptote</vt:lpstr>
      <vt:lpstr>Identify the asymptote of the graph of the function.</vt:lpstr>
      <vt:lpstr>Intercepts</vt:lpstr>
      <vt:lpstr>Read from left to Right</vt:lpstr>
      <vt:lpstr>End Behavior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2017-04-09T23:52:45Z</dcterms:created>
  <dcterms:modified xsi:type="dcterms:W3CDTF">2020-03-27T22:00:08Z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  <property fmtid="{D5CDD505-2E9C-101B-9397-08002B2CF9AE}" pid="3" name="ContentTypeId">
    <vt:lpwstr>0x01010033951371F3B7B442AFD610AE446AEE1A</vt:lpwstr>
  </property>
</Properties>
</file>